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986" r:id="rId3"/>
    <p:sldId id="992" r:id="rId4"/>
    <p:sldId id="993" r:id="rId5"/>
    <p:sldId id="994" r:id="rId6"/>
    <p:sldId id="1011" r:id="rId7"/>
    <p:sldId id="995" r:id="rId8"/>
    <p:sldId id="996" r:id="rId9"/>
    <p:sldId id="1013" r:id="rId10"/>
    <p:sldId id="997" r:id="rId11"/>
    <p:sldId id="998" r:id="rId12"/>
    <p:sldId id="999" r:id="rId13"/>
    <p:sldId id="1000" r:id="rId14"/>
    <p:sldId id="1014" r:id="rId15"/>
    <p:sldId id="1001" r:id="rId16"/>
    <p:sldId id="1002" r:id="rId17"/>
    <p:sldId id="1003" r:id="rId18"/>
    <p:sldId id="991" r:id="rId19"/>
    <p:sldId id="1015" r:id="rId20"/>
    <p:sldId id="1004" r:id="rId21"/>
    <p:sldId id="1018" r:id="rId22"/>
    <p:sldId id="1017" r:id="rId23"/>
    <p:sldId id="1005" r:id="rId24"/>
    <p:sldId id="1006" r:id="rId25"/>
    <p:sldId id="1007" r:id="rId26"/>
    <p:sldId id="1008" r:id="rId27"/>
    <p:sldId id="1019" r:id="rId28"/>
    <p:sldId id="1009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117551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第二单元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提优测评卷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rabbit. It’s white.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are	C. have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—Is it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—Yes, it’s not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big	B. small	C. you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7008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514014" y="28441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第一句的意思是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，因此要用句型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514014" y="4780309"/>
            <a:ext cx="1134183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是，它不大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可推知，小狗是小的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是代词不能修饰名词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3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It’s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and	B. is	C. a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 cat.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	B. an	C. /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7"/>
          <p:cNvSpPr txBox="1">
            <a:spLocks/>
          </p:cNvSpPr>
          <p:nvPr/>
        </p:nvSpPr>
        <p:spPr bwMode="auto">
          <a:xfrm>
            <a:off x="514014" y="24841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是两个并列的形容词，需用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和，且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8"/>
          <p:cNvSpPr txBox="1">
            <a:spLocks/>
          </p:cNvSpPr>
          <p:nvPr/>
        </p:nvSpPr>
        <p:spPr bwMode="auto">
          <a:xfrm>
            <a:off x="514014" y="4420269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是可数名词单数，故排除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是发音以辅音音素开头的单词，故选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70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图是北京市的地方传统手工艺品，也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是国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非物质文化遗产代表性项目之一。你知道它是以什么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为原型设计的吗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hamster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52" y="1513514"/>
            <a:ext cx="2778234" cy="504056"/>
          </a:xfrm>
          <a:prstGeom prst="rect">
            <a:avLst/>
          </a:prstGeom>
        </p:spPr>
      </p:pic>
      <p:pic>
        <p:nvPicPr>
          <p:cNvPr id="4" name="sf97.jpg" descr="id:21474880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91750" y="2916170"/>
            <a:ext cx="871855" cy="1254125"/>
          </a:xfrm>
          <a:prstGeom prst="rect">
            <a:avLst/>
          </a:prstGeom>
        </p:spPr>
      </p:pic>
      <p:sp>
        <p:nvSpPr>
          <p:cNvPr id="5" name="内容占位符 19"/>
          <p:cNvSpPr txBox="1">
            <a:spLocks/>
          </p:cNvSpPr>
          <p:nvPr/>
        </p:nvSpPr>
        <p:spPr bwMode="auto">
          <a:xfrm>
            <a:off x="51401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图中的传统手工艺品是兔儿爷，它是以兔子为原型设计的，故选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5288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37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当你想告诉你的同学你有一只兔子时，你可以说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a rabbit.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 have a dog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0"/>
          <p:cNvSpPr txBox="1">
            <a:spLocks/>
          </p:cNvSpPr>
          <p:nvPr/>
        </p:nvSpPr>
        <p:spPr bwMode="auto">
          <a:xfrm>
            <a:off x="586022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我有一只兔子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。根据题干中的兔子可知选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1414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8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109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当你想告诉你的朋友它是棕色的时，你可以说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red.		B. It’s brown.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1"/>
          <p:cNvSpPr txBox="1">
            <a:spLocks/>
          </p:cNvSpPr>
          <p:nvPr/>
        </p:nvSpPr>
        <p:spPr bwMode="auto">
          <a:xfrm>
            <a:off x="514014" y="276408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它是红色的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。根据题干中的棕色的可知选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7142" y="155828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当你的猜想是一只大兔子时，你可以问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big cat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A big rabbit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2"/>
          <p:cNvSpPr txBox="1">
            <a:spLocks/>
          </p:cNvSpPr>
          <p:nvPr/>
        </p:nvSpPr>
        <p:spPr bwMode="auto">
          <a:xfrm>
            <a:off x="514014" y="312412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一只大猫吗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一只大兔子吗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。根据题干中的兔子可知选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3580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51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当你想表达你有一只大仓鼠时，你可以说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have a small hamster. 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have a big hamster.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3"/>
          <p:cNvSpPr txBox="1">
            <a:spLocks/>
          </p:cNvSpPr>
          <p:nvPr/>
        </p:nvSpPr>
        <p:spPr bwMode="auto">
          <a:xfrm>
            <a:off x="514014" y="312412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我有一只小仓鼠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我有一只大仓鼠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。根据题干中的大仓鼠可知选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8768" y="120016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6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选出与所给图片相符的句子或对话。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4725144"/>
            <a:ext cx="9577064" cy="181359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198662" y="1329149"/>
            <a:ext cx="595037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—Look at my cat. —It’s big.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—Look at this rabbit. —It’s white.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—Look at the hamster. —It’s fat.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—Look at my dog. —It’s cute.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This is my cousin. He is short.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982638" y="1484784"/>
            <a:ext cx="10153128" cy="316835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46734" y="60021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11202" y="60193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2418" y="60107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59924" y="60021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95606" y="60212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28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图片为一只仓鼠。选项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看这只仓鼠。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图片为一只狗。选项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看我的狗。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它很可爱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图片为一只兔子。选项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看这只兔子。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它是白色的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内容占位符 24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图片的箭头指着一个小男孩。选项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这是我的表弟。他很矮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图片为一只猫。选项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看我的猫。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它很大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，符合图意。故选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 力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	B. 	C.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25a.jpg" descr="id:21474878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52584" y="1935416"/>
            <a:ext cx="994350" cy="648072"/>
          </a:xfrm>
          <a:prstGeom prst="rect">
            <a:avLst/>
          </a:prstGeom>
        </p:spPr>
      </p:pic>
      <p:pic>
        <p:nvPicPr>
          <p:cNvPr id="4" name="z25b.jpg" descr="id:21474878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03118" y="1935416"/>
            <a:ext cx="855665" cy="879215"/>
          </a:xfrm>
          <a:prstGeom prst="rect">
            <a:avLst/>
          </a:prstGeom>
        </p:spPr>
      </p:pic>
      <p:pic>
        <p:nvPicPr>
          <p:cNvPr id="5" name="z25c.jpg" descr="id:21474878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1935416"/>
            <a:ext cx="493686" cy="983883"/>
          </a:xfrm>
          <a:prstGeom prst="rect">
            <a:avLst/>
          </a:prstGeom>
        </p:spPr>
      </p:pic>
      <p:pic>
        <p:nvPicPr>
          <p:cNvPr id="6" name="z26a.jpg" descr="id:214748786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598312" y="3015536"/>
            <a:ext cx="760590" cy="983883"/>
          </a:xfrm>
          <a:prstGeom prst="rect">
            <a:avLst/>
          </a:prstGeom>
        </p:spPr>
      </p:pic>
      <p:pic>
        <p:nvPicPr>
          <p:cNvPr id="7" name="z26b.jpg" descr="id:214748787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190211" y="3087544"/>
            <a:ext cx="832987" cy="996095"/>
          </a:xfrm>
          <a:prstGeom prst="rect">
            <a:avLst/>
          </a:prstGeom>
        </p:spPr>
      </p:pic>
      <p:pic>
        <p:nvPicPr>
          <p:cNvPr id="8" name="z26c.jpg" descr="id:214748787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327454" y="3159552"/>
            <a:ext cx="856536" cy="983883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37839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	B. 	C. 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	B. 	C.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z27a.jpg" descr="id:2147487886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2782838" y="4455696"/>
            <a:ext cx="554355" cy="618490"/>
          </a:xfrm>
          <a:prstGeom prst="rect">
            <a:avLst/>
          </a:prstGeom>
        </p:spPr>
      </p:pic>
      <p:pic>
        <p:nvPicPr>
          <p:cNvPr id="11" name="z27b.jpg" descr="id:2147487893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159102" y="4383688"/>
            <a:ext cx="561975" cy="612140"/>
          </a:xfrm>
          <a:prstGeom prst="rect">
            <a:avLst/>
          </a:prstGeom>
        </p:spPr>
      </p:pic>
      <p:pic>
        <p:nvPicPr>
          <p:cNvPr id="12" name="z27c.jpg" descr="id:2147487900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8327454" y="4531504"/>
            <a:ext cx="969645" cy="716280"/>
          </a:xfrm>
          <a:prstGeom prst="rect">
            <a:avLst/>
          </a:prstGeom>
        </p:spPr>
      </p:pic>
      <p:pic>
        <p:nvPicPr>
          <p:cNvPr id="13" name="gh195.jpg" descr="id:2147487907;FounderCES"/>
          <p:cNvPicPr/>
          <p:nvPr/>
        </p:nvPicPr>
        <p:blipFill>
          <a:blip r:embed="rId11"/>
          <a:stretch>
            <a:fillRect/>
          </a:stretch>
        </p:blipFill>
        <p:spPr>
          <a:xfrm>
            <a:off x="2710830" y="5679832"/>
            <a:ext cx="677545" cy="697865"/>
          </a:xfrm>
          <a:prstGeom prst="rect">
            <a:avLst/>
          </a:prstGeom>
        </p:spPr>
      </p:pic>
      <p:pic>
        <p:nvPicPr>
          <p:cNvPr id="14" name="gh196.jpg" descr="id:2147487914;FounderCES"/>
          <p:cNvPicPr/>
          <p:nvPr/>
        </p:nvPicPr>
        <p:blipFill>
          <a:blip r:embed="rId12"/>
          <a:stretch>
            <a:fillRect/>
          </a:stretch>
        </p:blipFill>
        <p:spPr>
          <a:xfrm>
            <a:off x="5231110" y="5751840"/>
            <a:ext cx="677545" cy="697865"/>
          </a:xfrm>
          <a:prstGeom prst="rect">
            <a:avLst/>
          </a:prstGeom>
        </p:spPr>
      </p:pic>
      <p:pic>
        <p:nvPicPr>
          <p:cNvPr id="15" name="gh197.jpg" descr="id:2147487921;FounderCES"/>
          <p:cNvPicPr/>
          <p:nvPr/>
        </p:nvPicPr>
        <p:blipFill>
          <a:blip r:embed="rId13"/>
          <a:stretch>
            <a:fillRect/>
          </a:stretch>
        </p:blipFill>
        <p:spPr>
          <a:xfrm>
            <a:off x="8255446" y="5774055"/>
            <a:ext cx="677545" cy="69786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119542" y="1988840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cat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191550" y="3284984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she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407574" y="4581128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hamster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479582" y="5714092"/>
            <a:ext cx="1176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brown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82638" y="20244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8516" y="32849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72219" y="4509120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2638" y="57861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给下列句子选择合适的应答语。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155825" algn="l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a hamster.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cute.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155825" algn="l" hangingPunct="0">
              <a:spcAft>
                <a:spcPts val="0"/>
              </a:spcAft>
              <a:tabLst>
                <a:tab pos="4230688" algn="l"/>
                <a:tab pos="6365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Hello, Mr Green.	E. They’re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Look at my dog.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Is this your cat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22798" y="1484784"/>
            <a:ext cx="8208912" cy="12241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50590" y="330382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为单数，故答语句型为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它是可爱的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537321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句子为一般疑问句，答语用</a:t>
            </a:r>
            <a:r>
              <a:rPr lang="en-US" altLang="zh-CN">
                <a:ea typeface="楷体" panose="02010609060101010101" pitchFamily="49" charset="-122"/>
              </a:rPr>
              <a:t>Yes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楷体" panose="02010609060101010101" pitchFamily="49" charset="-122"/>
              </a:rPr>
              <a:t>No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来回答，故选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516" y="47165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87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970318"/>
          </a:xfrm>
        </p:spPr>
        <p:txBody>
          <a:bodyPr/>
          <a:lstStyle/>
          <a:p>
            <a:pPr indent="2155825" algn="l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 hamster.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cute.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155825" algn="l" hangingPunct="0">
              <a:spcAft>
                <a:spcPts val="0"/>
              </a:spcAft>
              <a:tabLst>
                <a:tab pos="4230688" algn="l"/>
                <a:tab pos="6365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Hello, Mr Green.	E. They’re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What’s 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Look at the rabbits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22798" y="988864"/>
            <a:ext cx="8208912" cy="12241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2780928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a/an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它是一只仓鼠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514014" y="4780309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因句中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为复数，故答语句型为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“They’re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它们很大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2329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2210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05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031325"/>
          </a:xfrm>
        </p:spPr>
        <p:txBody>
          <a:bodyPr/>
          <a:lstStyle/>
          <a:p>
            <a:pPr indent="2155825" algn="l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 hamster.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cute.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Yes.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155825" algn="l" hangingPunct="0">
              <a:spcAft>
                <a:spcPts val="0"/>
              </a:spcAft>
              <a:tabLst>
                <a:tab pos="4230688" algn="l"/>
                <a:tab pos="6365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Hello, Mr Green.	E. They’re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This is my uncle, Mr Green.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22798" y="1492920"/>
            <a:ext cx="8208912" cy="12241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14014" y="3356992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这是我的叔叔格林先生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可知，答语应为打招呼用语，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你好，格林先生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8516" y="280789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8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给单词排排队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把它们组成一列完整的小火车吧。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在车厢里写上序号和标点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23.jpg" descr="id:21474880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852936"/>
            <a:ext cx="9212468" cy="14401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22798" y="3409836"/>
            <a:ext cx="6925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⑤</a:t>
            </a:r>
            <a:r>
              <a:rPr lang="en-US" altLang="zh-CN" smtClean="0"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442006" y="43580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可知，该句是陈述句。主语是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我有一只很大的狗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②③⑤①④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37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10.jpg" descr="id:21474880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916832"/>
            <a:ext cx="8152227" cy="1512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94806" y="2473732"/>
            <a:ext cx="5756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en-US" altLang="zh-CN" smtClean="0">
                <a:ea typeface="楷体" panose="02010609060101010101" pitchFamily="49" charset="-122"/>
              </a:rPr>
              <a:t>.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9998" y="34939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可知，该句为陈述句。主语是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hamster,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我的仓鼠很小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②④③①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6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10.jpg" descr="id:21474880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844824"/>
            <a:ext cx="8152227" cy="1512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94806" y="2401724"/>
            <a:ext cx="5936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①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③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cs typeface="宋体" panose="02010600030101010101" pitchFamily="2" charset="-122"/>
              </a:rPr>
              <a:t>④</a:t>
            </a:r>
            <a:r>
              <a:rPr lang="en-US" altLang="zh-CN" smtClean="0">
                <a:cs typeface="宋体" panose="02010600030101010101" pitchFamily="2" charset="-122"/>
              </a:rPr>
              <a:t>             </a:t>
            </a:r>
            <a:r>
              <a:rPr lang="zh-CN" altLang="zh-CN" smtClean="0">
                <a:cs typeface="宋体" panose="02010600030101010101" pitchFamily="2" charset="-122"/>
              </a:rPr>
              <a:t>②</a:t>
            </a:r>
            <a:r>
              <a:rPr lang="en-US" altLang="zh-CN" smtClean="0">
                <a:cs typeface="宋体" panose="02010600030101010101" pitchFamily="2" charset="-122"/>
              </a:rPr>
              <a:t>           </a:t>
            </a:r>
            <a:r>
              <a:rPr lang="en-US" altLang="zh-CN" smtClean="0">
                <a:ea typeface="楷体" panose="02010609060101010101" pitchFamily="49" charset="-122"/>
              </a:rPr>
              <a:t>. </a:t>
            </a:r>
            <a:endParaRPr lang="zh-CN" altLang="en-US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可知，该句为陈述句。主语是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rabbit,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那只兔子是白色的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。故为：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①③④②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9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many pets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宠物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cute. I have a rabbit. It’s white. It’s small. I have a dog. It’s brown. It’s big. I have a cat. It’s black and white. Look at this hamster. It’s cute. It’s small. I like them all.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8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have four pets.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 rabbit is big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514014" y="1916832"/>
            <a:ext cx="1134183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文中提到宠物名称的句子有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 rabbit.”“I have a dog.”“I have a cat.”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this hamster.”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，由此可知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一共养了四只宠物，故本题说法正确。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51401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 rabbit. It’s white. It’s small.”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的兔子很小，故本题说法错误。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656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408" y="400506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The dog is brown.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The cat is white.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14014" y="1820948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 dog. It’s brown.”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的狗是棕色的，故本题说法正确。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550590" y="378904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have a cat. It’s black and white.”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的猫是黑白相间的，故本题说法错误。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131297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21297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4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548390"/>
            <a:ext cx="10297144" cy="1976954"/>
          </a:xfrm>
          <a:prstGeom prst="rect">
            <a:avLst/>
          </a:prstGeom>
        </p:spPr>
      </p:pic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26876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cat.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white dog.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mum.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Liu Tao. I have a hamster.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Look, Helen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cat is big.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95320" y="591286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4926" y="593011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91150" y="59301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07374" y="59301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57880" y="592340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5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8119"/>
            <a:ext cx="11485848" cy="59638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连线。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501008"/>
            <a:ext cx="9228157" cy="2876176"/>
          </a:xfrm>
          <a:prstGeom prst="rect">
            <a:avLst/>
          </a:prstGeom>
        </p:spPr>
      </p:pic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9998" y="1412776"/>
            <a:ext cx="11485848" cy="203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5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Su Hai. I have a cat.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5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Yang Ling. I have a dog.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5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Wang Bing. I have a rabbit.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500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5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Liu Tao. I have a hamster.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630710" y="4005064"/>
            <a:ext cx="6048672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710830" y="4005064"/>
            <a:ext cx="936104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94606" y="4005064"/>
            <a:ext cx="5544616" cy="13681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5303118" y="3933056"/>
            <a:ext cx="3240360" cy="1440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7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93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737225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They are dogs.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It’s a dog.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737225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737225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Yes.		B. No. She is my aunt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420888"/>
            <a:ext cx="2179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What’s that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2598" y="3717032"/>
            <a:ext cx="2884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your aunt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08516" y="18084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4646" y="30689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86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910388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It’s nice.		B. I like it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910388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910388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My dog is brown too.	B. My dog is big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910388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910388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Wow. It’s a pig.	B. Wow. It’s big.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0557" y="1825660"/>
            <a:ext cx="4672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rabbit. It’s small.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2598" y="3122965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My dog is brown. What aboutyour dog</a:t>
            </a:r>
            <a:r>
              <a:rPr lang="en-US" altLang="zh-CN">
                <a:solidFill>
                  <a:srgbClr val="ED028C"/>
                </a:solidFill>
              </a:rPr>
              <a:t>?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4417948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cat.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5457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9890" y="3789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41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4291"/>
            <a:ext cx="11485848" cy="5262979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I have a brown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The rabbit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It’s yellow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I have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I have a hamster. It’s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988840"/>
            <a:ext cx="1420495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924944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3717032"/>
            <a:ext cx="1420495" cy="64833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4653136"/>
            <a:ext cx="1420495" cy="64833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5373216"/>
            <a:ext cx="1420495" cy="64833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93194" y="2041684"/>
            <a:ext cx="3222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brown dog.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375126" y="2924944"/>
            <a:ext cx="3177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rabbit is white.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07865" y="3789040"/>
            <a:ext cx="2415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It’s yellow too.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447134" y="4581128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cat.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447134" y="5373216"/>
            <a:ext cx="4397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have a hamster. It’s small.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219066" y="1916832"/>
            <a:ext cx="88357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 smtClean="0"/>
              <a:t>dog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09861" y="2852936"/>
            <a:ext cx="1231427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white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20331" y="3645024"/>
            <a:ext cx="782587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too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0790" y="4598258"/>
            <a:ext cx="75693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 smtClean="0"/>
              <a:t>cat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79711" y="5292460"/>
            <a:ext cx="120738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small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 试 部 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选出每组中不同类的一项。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A. 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fat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dog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A. rabbit	B. hamster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86022" y="2636912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fat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胖的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是形容词，故选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51401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rabbit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表示颜色，故选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21414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A. brown	B. 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have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A. uncle	B. aunt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3802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A. big	B. cat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small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586022" y="15683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brown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棕色的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550590" y="32965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叔叔；伯伯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都表示亲属称谓；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是动物类名词，故选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4"/>
          <p:cNvSpPr txBox="1">
            <a:spLocks/>
          </p:cNvSpPr>
          <p:nvPr/>
        </p:nvSpPr>
        <p:spPr bwMode="auto">
          <a:xfrm>
            <a:off x="586022" y="5167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11961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8715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1264" y="46353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2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1571</Words>
  <Application>Microsoft Office PowerPoint</Application>
  <PresentationFormat>自定义</PresentationFormat>
  <Paragraphs>207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353</cp:revision>
  <dcterms:created xsi:type="dcterms:W3CDTF">2020-11-06T05:24:00Z</dcterms:created>
  <dcterms:modified xsi:type="dcterms:W3CDTF">2025-06-07T07:00:03Z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